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59" r:id="rId5"/>
    <p:sldId id="273" r:id="rId6"/>
    <p:sldId id="260" r:id="rId7"/>
    <p:sldId id="266" r:id="rId8"/>
    <p:sldId id="267" r:id="rId9"/>
    <p:sldId id="268" r:id="rId10"/>
    <p:sldId id="272" r:id="rId11"/>
    <p:sldId id="274" r:id="rId12"/>
    <p:sldId id="261" r:id="rId13"/>
    <p:sldId id="263" r:id="rId14"/>
    <p:sldId id="276" r:id="rId15"/>
    <p:sldId id="265" r:id="rId16"/>
    <p:sldId id="264" r:id="rId17"/>
    <p:sldId id="275" r:id="rId18"/>
    <p:sldId id="282" r:id="rId19"/>
    <p:sldId id="277" r:id="rId20"/>
    <p:sldId id="281" r:id="rId21"/>
    <p:sldId id="283" r:id="rId22"/>
    <p:sldId id="279" r:id="rId23"/>
    <p:sldId id="284" r:id="rId24"/>
    <p:sldId id="280" r:id="rId25"/>
    <p:sldId id="286" r:id="rId26"/>
    <p:sldId id="285" r:id="rId27"/>
    <p:sldId id="278" r:id="rId28"/>
    <p:sldId id="270" r:id="rId29"/>
    <p:sldId id="262" r:id="rId3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294" autoAdjust="0"/>
  </p:normalViewPr>
  <p:slideViewPr>
    <p:cSldViewPr>
      <p:cViewPr varScale="1">
        <p:scale>
          <a:sx n="74" d="100"/>
          <a:sy n="74" d="100"/>
        </p:scale>
        <p:origin x="582" y="5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2748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12/4/2017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12/4/2017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 descr="Map of World"/>
          <p:cNvSpPr>
            <a:spLocks noEditPoints="1"/>
          </p:cNvSpPr>
          <p:nvPr/>
        </p:nvSpPr>
        <p:spPr bwMode="gray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12/4/2017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12/4/2017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12/4/2017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12/4/2017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12/4/2017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12/4/2017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12/4/2017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12/4/2017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12/4/2017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12/4/2017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VAUKxvLQQo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dl.org/sites/default/files/documents/assets/pdf/education-outreach/CALENDAR-OF-OBSERVANCES-2017.pdf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ux2QpVYPM1s" TargetMode="External"/><Relationship Id="rId4" Type="http://schemas.openxmlformats.org/officeDocument/2006/relationships/hyperlink" Target="https://www.youtube.com/watch?v=ux2QpVYPM1s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dehrOwsK-Y" TargetMode="Externa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zdehrOwsK-Y" TargetMode="Externa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4" y="381000"/>
            <a:ext cx="9753600" cy="3048001"/>
          </a:xfrm>
        </p:spPr>
        <p:txBody>
          <a:bodyPr/>
          <a:lstStyle/>
          <a:p>
            <a:pPr algn="ctr"/>
            <a:r>
              <a:rPr lang="en-US" b="1" dirty="0"/>
              <a:t>BOBCAT HOLIDAYS,</a:t>
            </a:r>
            <a:br>
              <a:rPr lang="en-US" b="1" dirty="0"/>
            </a:br>
            <a:r>
              <a:rPr lang="en-US" b="1" dirty="0"/>
              <a:t> CELEBRATIONS AND TRADITIONS FROM AROUND</a:t>
            </a:r>
            <a:br>
              <a:rPr lang="en-US" b="1" dirty="0"/>
            </a:br>
            <a:r>
              <a:rPr lang="en-US" b="1" dirty="0"/>
              <a:t>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BOBCAT TIME DECEMBER 4-8, 2017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609600"/>
            <a:ext cx="9753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Traditions and Celebrations from around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8068" y="1524000"/>
            <a:ext cx="10575144" cy="3581400"/>
          </a:xfrm>
        </p:spPr>
        <p:txBody>
          <a:bodyPr>
            <a:noAutofit/>
          </a:bodyPr>
          <a:lstStyle/>
          <a:p>
            <a:r>
              <a:rPr lang="en-US" sz="2800" dirty="0"/>
              <a:t>We see similarities in these traditions and ways many people celebrate: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Lighting candles and colorful lights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Sharing festive food with others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Giving small gifts to loved ones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Displaying bright decorations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Singing and listening to music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Giving to the poor and needy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Asking and giving forgiveness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Gathering together with family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Giving thanks</a:t>
            </a:r>
          </a:p>
          <a:p>
            <a:endParaRPr lang="en-US" dirty="0"/>
          </a:p>
          <a:p>
            <a:r>
              <a:rPr lang="en-US" sz="2800" dirty="0"/>
              <a:t>It is interesting to see how some cultures and religions often actually have many things in common. </a:t>
            </a:r>
          </a:p>
        </p:txBody>
      </p:sp>
    </p:spTree>
    <p:extLst>
      <p:ext uri="{BB962C8B-B14F-4D97-AF65-F5344CB8AC3E}">
        <p14:creationId xmlns:p14="http://schemas.microsoft.com/office/powerpoint/2010/main" val="2780937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4" y="838200"/>
            <a:ext cx="9753600" cy="1066801"/>
          </a:xfrm>
        </p:spPr>
        <p:txBody>
          <a:bodyPr>
            <a:normAutofit/>
          </a:bodyPr>
          <a:lstStyle/>
          <a:p>
            <a:r>
              <a:rPr lang="en-US" sz="5400" b="1" dirty="0"/>
              <a:t>Tuesday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2438400"/>
            <a:ext cx="10286998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Traditions and Celebrations from around the World</a:t>
            </a:r>
          </a:p>
        </p:txBody>
      </p:sp>
    </p:spTree>
    <p:extLst>
      <p:ext uri="{BB962C8B-B14F-4D97-AF65-F5344CB8AC3E}">
        <p14:creationId xmlns:p14="http://schemas.microsoft.com/office/powerpoint/2010/main" val="289176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609600"/>
            <a:ext cx="9753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Traditions and Celebrations from around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8068" y="1676400"/>
            <a:ext cx="10575144" cy="3581400"/>
          </a:xfrm>
        </p:spPr>
        <p:txBody>
          <a:bodyPr>
            <a:noAutofit/>
          </a:bodyPr>
          <a:lstStyle/>
          <a:p>
            <a:r>
              <a:rPr lang="en-US" sz="2800" dirty="0"/>
              <a:t>The word tradition means:</a:t>
            </a:r>
          </a:p>
          <a:p>
            <a:endParaRPr lang="en-US" sz="2800" dirty="0"/>
          </a:p>
          <a:p>
            <a:r>
              <a:rPr lang="en-US" sz="2800" dirty="0"/>
              <a:t>1. the handing down of statements, beliefs, legends, customs, information, etc., from generation to generation, especially by word of mouth or practice</a:t>
            </a:r>
          </a:p>
          <a:p>
            <a:endParaRPr lang="en-US" sz="2800" dirty="0"/>
          </a:p>
          <a:p>
            <a:r>
              <a:rPr lang="en-US" sz="2800" dirty="0"/>
              <a:t>2. something that is handed down</a:t>
            </a:r>
          </a:p>
          <a:p>
            <a:endParaRPr lang="en-US" sz="2800" dirty="0"/>
          </a:p>
          <a:p>
            <a:r>
              <a:rPr lang="en-US" sz="2800" dirty="0"/>
              <a:t>3. a long-stablished or inherited way of thinking or acting</a:t>
            </a:r>
          </a:p>
          <a:p>
            <a:endParaRPr lang="en-US" sz="2800" dirty="0"/>
          </a:p>
          <a:p>
            <a:r>
              <a:rPr lang="en-US" sz="2800" dirty="0"/>
              <a:t>4. a continuing pattern of culture beliefs or practices.</a:t>
            </a:r>
          </a:p>
          <a:p>
            <a:endParaRPr lang="en-US" sz="1800" dirty="0"/>
          </a:p>
          <a:p>
            <a:r>
              <a:rPr lang="en-US" sz="1800" dirty="0"/>
              <a:t>(dictionary.com)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3946614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609600"/>
            <a:ext cx="9753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Traditions and Celebrations from around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412" y="2286000"/>
            <a:ext cx="10575144" cy="487680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Family traditions are all of the special things that families do together on a regular basis- whether it’s daily (always eating dinner together), weekly (Friday night movies and popcorn), monthly (game nights), or yearly (for holidays).</a:t>
            </a:r>
          </a:p>
        </p:txBody>
      </p:sp>
    </p:spTree>
    <p:extLst>
      <p:ext uri="{BB962C8B-B14F-4D97-AF65-F5344CB8AC3E}">
        <p14:creationId xmlns:p14="http://schemas.microsoft.com/office/powerpoint/2010/main" val="173626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609600"/>
            <a:ext cx="9753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Traditions and Celebrations from around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412" y="1983346"/>
            <a:ext cx="10575144" cy="487680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In our hectic lives, routine customs create special memories of your family or friends having a great time together, that you will remember and probably pass on to your family. </a:t>
            </a:r>
          </a:p>
          <a:p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Adoptive and foster families will also benefit from creating special family traditions and become stronger as they incorporate them into their lives.</a:t>
            </a:r>
            <a:endParaRPr lang="en-US" sz="3200" u="sng" dirty="0"/>
          </a:p>
        </p:txBody>
      </p:sp>
    </p:spTree>
    <p:extLst>
      <p:ext uri="{BB962C8B-B14F-4D97-AF65-F5344CB8AC3E}">
        <p14:creationId xmlns:p14="http://schemas.microsoft.com/office/powerpoint/2010/main" val="1075315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609600"/>
            <a:ext cx="9753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Traditions and Celebrations from around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412" y="1828800"/>
            <a:ext cx="10575144" cy="3581400"/>
          </a:xfrm>
        </p:spPr>
        <p:txBody>
          <a:bodyPr>
            <a:noAutofit/>
          </a:bodyPr>
          <a:lstStyle/>
          <a:p>
            <a:r>
              <a:rPr lang="en-US" sz="2800" dirty="0"/>
              <a:t>EVERYONE SHARE WITH A PARTNER… </a:t>
            </a:r>
          </a:p>
          <a:p>
            <a:r>
              <a:rPr lang="en-US" sz="2800" dirty="0"/>
              <a:t>THEN SHARE LARGE GROUP.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What are some of your favorite traditions you do with your family or friends? (It might be with extended family or with friends or those you live with). 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If you don’t have a tradition, is there something you would like to start doing?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r>
              <a:rPr lang="en-US" sz="2800" dirty="0"/>
              <a:t>Let’ check in with our Frozen friend Olaf as he searches for a holiday tradition on the next slide.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72563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228600"/>
            <a:ext cx="12192000" cy="688015"/>
          </a:xfrm>
        </p:spPr>
        <p:txBody>
          <a:bodyPr>
            <a:normAutofit fontScale="90000"/>
          </a:bodyPr>
          <a:lstStyle/>
          <a:p>
            <a:br>
              <a:rPr lang="en-US" sz="3600" dirty="0"/>
            </a:br>
            <a:endParaRPr lang="en-US" sz="3600" dirty="0"/>
          </a:p>
        </p:txBody>
      </p:sp>
      <p:pic>
        <p:nvPicPr>
          <p:cNvPr id="4" name="MVAUKxvLQQo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60412" y="946666"/>
            <a:ext cx="10388599" cy="584358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5612" y="178157"/>
            <a:ext cx="113351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OLAF'S FROZEN ADVENTURE Movie Clip - Family Traditions (2017) Frozen 2 Disney Animated Movie HD</a:t>
            </a:r>
          </a:p>
          <a:p>
            <a:r>
              <a:rPr lang="en-US" dirty="0"/>
              <a:t>https://www.youtube.com/watch?v=MVAUKxvLQQo</a:t>
            </a:r>
          </a:p>
        </p:txBody>
      </p:sp>
    </p:spTree>
    <p:extLst>
      <p:ext uri="{BB962C8B-B14F-4D97-AF65-F5344CB8AC3E}">
        <p14:creationId xmlns:p14="http://schemas.microsoft.com/office/powerpoint/2010/main" val="25017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609600"/>
            <a:ext cx="9753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Traditions and Celebrations from around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412" y="1828800"/>
            <a:ext cx="10575144" cy="35814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Tonight- think about and discuss with those you live with your favorite holidays or traditions that you enjoy.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These traditions might be with your extended family or with friends or those you live with.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We will write about these tomorrow.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Now, let’s view more of the celebrations from different religions and cultures.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50708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609600"/>
            <a:ext cx="9753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Traditions and Celebrations from around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412" y="1828800"/>
            <a:ext cx="10575144" cy="4724400"/>
          </a:xfrm>
        </p:spPr>
        <p:txBody>
          <a:bodyPr>
            <a:noAutofit/>
          </a:bodyPr>
          <a:lstStyle/>
          <a:p>
            <a:pPr fontAlgn="base"/>
            <a:r>
              <a:rPr lang="en-US" sz="2400" dirty="0"/>
              <a:t>To enhance mutual understanding and respect among the various religious, ethnic and cultural groups, the Anti-Defamation League offers a Calendar of Observances as a tool to increase awareness and sensitivity about religious obligations as well as ethnic and cultural festivities that may affect students, colleagues and neighbors.</a:t>
            </a:r>
          </a:p>
          <a:p>
            <a:pPr fontAlgn="base"/>
            <a:r>
              <a:rPr lang="en-US" sz="2400" dirty="0"/>
              <a:t>This multi-faith calendar includes significant religious observances of the major faiths represented in the United States.</a:t>
            </a:r>
          </a:p>
          <a:p>
            <a:pPr fontAlgn="base"/>
            <a:endParaRPr lang="en-US" sz="2400" dirty="0"/>
          </a:p>
          <a:p>
            <a:pPr fontAlgn="base"/>
            <a:r>
              <a:rPr lang="en-US" sz="2400" dirty="0"/>
              <a:t>Click on the following link to view the Calendar of Observances just to see the many different holidays celebrated throughout just one year.</a:t>
            </a:r>
          </a:p>
          <a:p>
            <a:pPr fontAlgn="base"/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hlinkClick r:id="rId2"/>
              </a:rPr>
              <a:t>https://www.adl.org/sites/default/files/documents/assets/pdf/education-outreach/CALENDAR-OF-OBSERVANCES-2017.pdf</a:t>
            </a: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661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4" y="838200"/>
            <a:ext cx="9753600" cy="1066801"/>
          </a:xfrm>
        </p:spPr>
        <p:txBody>
          <a:bodyPr>
            <a:normAutofit/>
          </a:bodyPr>
          <a:lstStyle/>
          <a:p>
            <a:r>
              <a:rPr lang="en-US" sz="5400" b="1" dirty="0"/>
              <a:t>Wednesday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2438400"/>
            <a:ext cx="10286998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Traditions and Celebrations from around the World</a:t>
            </a:r>
          </a:p>
        </p:txBody>
      </p:sp>
    </p:spTree>
    <p:extLst>
      <p:ext uri="{BB962C8B-B14F-4D97-AF65-F5344CB8AC3E}">
        <p14:creationId xmlns:p14="http://schemas.microsoft.com/office/powerpoint/2010/main" val="1252576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4" y="76200"/>
            <a:ext cx="9753600" cy="1066801"/>
          </a:xfrm>
        </p:spPr>
        <p:txBody>
          <a:bodyPr>
            <a:normAutofit/>
          </a:bodyPr>
          <a:lstStyle/>
          <a:p>
            <a:r>
              <a:rPr lang="en-US" sz="5400" b="1" dirty="0"/>
              <a:t>MONDAY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1295400"/>
            <a:ext cx="10286998" cy="5334000"/>
          </a:xfrm>
        </p:spPr>
        <p:txBody>
          <a:bodyPr>
            <a:normAutofit fontScale="92500"/>
          </a:bodyPr>
          <a:lstStyle/>
          <a:p>
            <a:r>
              <a:rPr lang="en-US" sz="3200" b="1" dirty="0"/>
              <a:t>Traditions and Celebrations from around the World</a:t>
            </a:r>
          </a:p>
          <a:p>
            <a:endParaRPr lang="en-US" sz="3200" dirty="0"/>
          </a:p>
          <a:p>
            <a:r>
              <a:rPr lang="en-US" sz="3200" dirty="0"/>
              <a:t>Hopefully you saw the video this morning on FCTV! Bobcats shared a holiday greeting in many different languages! </a:t>
            </a:r>
          </a:p>
          <a:p>
            <a:endParaRPr lang="en-US" sz="3200" dirty="0"/>
          </a:p>
          <a:p>
            <a:r>
              <a:rPr lang="en-US" sz="3200" dirty="0"/>
              <a:t>FCMS is diverse and we want to celebrate our diversity this week as we discuss holidays, celebrations and traditions from our families around the world. </a:t>
            </a:r>
          </a:p>
          <a:p>
            <a:endParaRPr lang="en-US" sz="3200" dirty="0"/>
          </a:p>
          <a:p>
            <a:r>
              <a:rPr lang="en-US" sz="3200" dirty="0"/>
              <a:t>This is one of our school-wide No Place for Hate activities. All Bobcat Time classes should participate. 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41563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609600"/>
            <a:ext cx="9753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Traditions and Celebrations from around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812" y="1828800"/>
            <a:ext cx="9906000" cy="3581400"/>
          </a:xfrm>
        </p:spPr>
        <p:txBody>
          <a:bodyPr>
            <a:noAutofit/>
          </a:bodyPr>
          <a:lstStyle/>
          <a:p>
            <a:r>
              <a:rPr lang="en-US" sz="2800" dirty="0"/>
              <a:t>Think about a holiday tradition, celebration or just something special that you do with your family or those you live with.</a:t>
            </a:r>
          </a:p>
          <a:p>
            <a:endParaRPr lang="en-US" sz="2800" dirty="0"/>
          </a:p>
          <a:p>
            <a:r>
              <a:rPr lang="en-US" sz="2800" dirty="0"/>
              <a:t>It could be something you do once a week, month or once a year that you will share about. </a:t>
            </a:r>
          </a:p>
          <a:p>
            <a:endParaRPr lang="en-US" sz="2800" dirty="0"/>
          </a:p>
          <a:p>
            <a:r>
              <a:rPr lang="en-US" sz="2800" dirty="0"/>
              <a:t>We will be making a class “Bobcat Family Traditions” poster and posting them in the commons area.</a:t>
            </a:r>
          </a:p>
          <a:p>
            <a:r>
              <a:rPr lang="en-US" sz="2800" dirty="0"/>
              <a:t> 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57999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609600"/>
            <a:ext cx="9753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Traditions and Celebrations from around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812" y="1828800"/>
            <a:ext cx="6705600" cy="3581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Each student </a:t>
            </a:r>
            <a:r>
              <a:rPr lang="en-US" sz="2800" u="sng" dirty="0"/>
              <a:t>AND TEACHER/ STAFF </a:t>
            </a:r>
            <a:r>
              <a:rPr lang="en-US" sz="2800" dirty="0"/>
              <a:t>will fill out their own Family Traditions Paper.</a:t>
            </a:r>
          </a:p>
          <a:p>
            <a:pPr marL="514350" indent="-514350">
              <a:buFont typeface="+mj-lt"/>
              <a:buAutoNum type="arabicPeriod"/>
            </a:pPr>
            <a:endParaRPr lang="en-US" sz="1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Write and draw pictures to fill it out and color it in using map pencils or crayons.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We will be sharing tomorrow!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r>
              <a:rPr lang="en-US" sz="2400" dirty="0"/>
              <a:t>(PE classes-Mrs. Kelly will send you materials)</a:t>
            </a:r>
          </a:p>
          <a:p>
            <a:endParaRPr lang="en-US" sz="1600" dirty="0"/>
          </a:p>
          <a:p>
            <a:r>
              <a:rPr lang="en-US" sz="2400" dirty="0"/>
              <a:t>Teachers can collect and keep them until tomorrow if needed.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549"/>
          <a:stretch/>
        </p:blipFill>
        <p:spPr>
          <a:xfrm>
            <a:off x="7389812" y="1441361"/>
            <a:ext cx="3738457" cy="5334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307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4" y="838200"/>
            <a:ext cx="9753600" cy="1066801"/>
          </a:xfrm>
        </p:spPr>
        <p:txBody>
          <a:bodyPr>
            <a:normAutofit/>
          </a:bodyPr>
          <a:lstStyle/>
          <a:p>
            <a:r>
              <a:rPr lang="en-US" sz="5400" b="1" dirty="0"/>
              <a:t>Thursday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2438400"/>
            <a:ext cx="10286998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Traditions and Celebrations from around the World</a:t>
            </a:r>
          </a:p>
        </p:txBody>
      </p:sp>
    </p:spTree>
    <p:extLst>
      <p:ext uri="{BB962C8B-B14F-4D97-AF65-F5344CB8AC3E}">
        <p14:creationId xmlns:p14="http://schemas.microsoft.com/office/powerpoint/2010/main" val="374958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609600"/>
            <a:ext cx="9753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Traditions and Celebrations from around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5612" y="1447800"/>
            <a:ext cx="7543800" cy="3581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Teachers share their Family Traditions Paper first!</a:t>
            </a:r>
            <a:endParaRPr lang="en-US" sz="1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Each student will share with class</a:t>
            </a:r>
          </a:p>
          <a:p>
            <a:endParaRPr lang="en-US" sz="1050" dirty="0"/>
          </a:p>
          <a:p>
            <a:r>
              <a:rPr lang="en-US" sz="2800" u="sng" dirty="0"/>
              <a:t>Discuss:</a:t>
            </a:r>
          </a:p>
          <a:p>
            <a:pPr marL="514350" indent="-514350">
              <a:buAutoNum type="arabicPeriod"/>
            </a:pPr>
            <a:r>
              <a:rPr lang="en-US" sz="2800" dirty="0"/>
              <a:t>What is one that stood out to you that you might like to start with your family or friends?</a:t>
            </a:r>
          </a:p>
          <a:p>
            <a:pPr marL="514350" indent="-514350">
              <a:buAutoNum type="arabicPeriod"/>
            </a:pPr>
            <a:endParaRPr lang="en-US" sz="900" dirty="0"/>
          </a:p>
          <a:p>
            <a:pPr marL="514350" indent="-514350">
              <a:buAutoNum type="arabicPeriod"/>
            </a:pPr>
            <a:r>
              <a:rPr lang="en-US" sz="2800" dirty="0"/>
              <a:t>Were there any big similarities or differences in some of these traditions?</a:t>
            </a:r>
          </a:p>
          <a:p>
            <a:pPr marL="514350" indent="-514350">
              <a:buAutoNum type="arabicPeriod"/>
            </a:pPr>
            <a:endParaRPr lang="en-US" sz="900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/>
              <a:t>Why is it important to learn about different celebrations and traditions other people celebrate?</a:t>
            </a:r>
          </a:p>
          <a:p>
            <a:pPr marL="514350" indent="-514350">
              <a:buAutoNum type="arabicPeriod"/>
            </a:pPr>
            <a:endParaRPr lang="en-US" sz="2800" dirty="0"/>
          </a:p>
          <a:p>
            <a:pPr lvl="1"/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549"/>
          <a:stretch/>
        </p:blipFill>
        <p:spPr>
          <a:xfrm>
            <a:off x="8228012" y="1484290"/>
            <a:ext cx="3357457" cy="479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6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4" y="838200"/>
            <a:ext cx="9753600" cy="1066801"/>
          </a:xfrm>
        </p:spPr>
        <p:txBody>
          <a:bodyPr>
            <a:normAutofit/>
          </a:bodyPr>
          <a:lstStyle/>
          <a:p>
            <a:r>
              <a:rPr lang="en-US" sz="5400" b="1" dirty="0"/>
              <a:t>Friday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2438400"/>
            <a:ext cx="10286998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Traditions and Celebrations from around the World</a:t>
            </a:r>
          </a:p>
        </p:txBody>
      </p:sp>
    </p:spTree>
    <p:extLst>
      <p:ext uri="{BB962C8B-B14F-4D97-AF65-F5344CB8AC3E}">
        <p14:creationId xmlns:p14="http://schemas.microsoft.com/office/powerpoint/2010/main" val="3195628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609600"/>
            <a:ext cx="9753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Traditions and Celebrations from around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5612" y="1524000"/>
            <a:ext cx="8001000" cy="3581400"/>
          </a:xfrm>
        </p:spPr>
        <p:txBody>
          <a:bodyPr>
            <a:noAutofit/>
          </a:bodyPr>
          <a:lstStyle/>
          <a:p>
            <a:r>
              <a:rPr lang="en-US" sz="2800" dirty="0"/>
              <a:t>Finish presentations and discussion from yesterday if needed. </a:t>
            </a:r>
          </a:p>
          <a:p>
            <a:endParaRPr lang="en-US" sz="2800" u="sng" dirty="0"/>
          </a:p>
          <a:p>
            <a:r>
              <a:rPr lang="en-US" sz="2800" u="sng" dirty="0"/>
              <a:t>Discuss:</a:t>
            </a:r>
          </a:p>
          <a:p>
            <a:pPr marL="514350" indent="-514350">
              <a:buAutoNum type="arabicPeriod"/>
            </a:pPr>
            <a:r>
              <a:rPr lang="en-US" sz="2800" dirty="0"/>
              <a:t>What is one that stood out to you that you might like to start with your family or friends?</a:t>
            </a:r>
          </a:p>
          <a:p>
            <a:pPr marL="514350" indent="-514350">
              <a:buAutoNum type="arabicPeriod"/>
            </a:pPr>
            <a:r>
              <a:rPr lang="en-US" sz="2800" dirty="0"/>
              <a:t>Were there any big similarities or differences in some of these traditions?</a:t>
            </a:r>
          </a:p>
          <a:p>
            <a:pPr marL="514350" indent="-514350">
              <a:buAutoNum type="arabicPeriod"/>
            </a:pPr>
            <a:r>
              <a:rPr lang="en-US" sz="2800" dirty="0"/>
              <a:t>Why is it important to learn about different celebrations and traditions other people celebrate?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549"/>
          <a:stretch/>
        </p:blipFill>
        <p:spPr>
          <a:xfrm>
            <a:off x="8685212" y="1822361"/>
            <a:ext cx="2781219" cy="396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68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609600"/>
            <a:ext cx="9753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Traditions and Celebrations from around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812" y="1828800"/>
            <a:ext cx="7010400" cy="3581400"/>
          </a:xfrm>
        </p:spPr>
        <p:txBody>
          <a:bodyPr>
            <a:noAutofit/>
          </a:bodyPr>
          <a:lstStyle/>
          <a:p>
            <a:r>
              <a:rPr lang="en-US" sz="2800" dirty="0"/>
              <a:t>After all presentations, make a title for your poster and glue or tape all of the papers together on your class poster. 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r>
              <a:rPr lang="en-US" sz="2800" dirty="0"/>
              <a:t>Teachers take a picture of your class with their poster and share them with Mrs. Kelly, Mrs. Sanders and Mrs. Laberge.</a:t>
            </a:r>
          </a:p>
          <a:p>
            <a:endParaRPr lang="en-US" sz="2800" dirty="0"/>
          </a:p>
          <a:p>
            <a:r>
              <a:rPr lang="en-US" sz="2800" dirty="0"/>
              <a:t>Send the final poster to Mrs. Kelly. The PALS will hang these in the commons. 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7722806" y="1828800"/>
            <a:ext cx="3781806" cy="4724400"/>
            <a:chOff x="7722806" y="1828800"/>
            <a:chExt cx="3781806" cy="4724400"/>
          </a:xfrm>
        </p:grpSpPr>
        <p:grpSp>
          <p:nvGrpSpPr>
            <p:cNvPr id="35" name="Group 34"/>
            <p:cNvGrpSpPr/>
            <p:nvPr/>
          </p:nvGrpSpPr>
          <p:grpSpPr>
            <a:xfrm>
              <a:off x="7782600" y="1828800"/>
              <a:ext cx="3657600" cy="4724400"/>
              <a:chOff x="7782600" y="1828800"/>
              <a:chExt cx="3657600" cy="47244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7782600" y="1828800"/>
                <a:ext cx="3657600" cy="4724400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grpSp>
            <p:nvGrpSpPr>
              <p:cNvPr id="20" name="Group 19"/>
              <p:cNvGrpSpPr/>
              <p:nvPr/>
            </p:nvGrpSpPr>
            <p:grpSpPr>
              <a:xfrm>
                <a:off x="7812312" y="2450983"/>
                <a:ext cx="3574600" cy="2003014"/>
                <a:chOff x="7812312" y="2450983"/>
                <a:chExt cx="3574600" cy="2003014"/>
              </a:xfrm>
            </p:grpSpPr>
            <p:grpSp>
              <p:nvGrpSpPr>
                <p:cNvPr id="13" name="Group 12"/>
                <p:cNvGrpSpPr/>
                <p:nvPr/>
              </p:nvGrpSpPr>
              <p:grpSpPr>
                <a:xfrm>
                  <a:off x="7812312" y="2450983"/>
                  <a:ext cx="3574600" cy="1001507"/>
                  <a:chOff x="7847012" y="2650485"/>
                  <a:chExt cx="3574600" cy="1001507"/>
                </a:xfrm>
              </p:grpSpPr>
              <p:pic>
                <p:nvPicPr>
                  <p:cNvPr id="4" name="Picture 3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31549"/>
                  <a:stretch/>
                </p:blipFill>
                <p:spPr>
                  <a:xfrm flipH="1">
                    <a:off x="7847012" y="2667000"/>
                    <a:ext cx="690247" cy="984992"/>
                  </a:xfrm>
                  <a:prstGeom prst="rect">
                    <a:avLst/>
                  </a:prstGeom>
                </p:spPr>
              </p:pic>
              <p:pic>
                <p:nvPicPr>
                  <p:cNvPr id="6" name="Picture 5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31549"/>
                  <a:stretch/>
                </p:blipFill>
                <p:spPr>
                  <a:xfrm flipH="1">
                    <a:off x="8565036" y="2667000"/>
                    <a:ext cx="690247" cy="984992"/>
                  </a:xfrm>
                  <a:prstGeom prst="rect">
                    <a:avLst/>
                  </a:prstGeom>
                </p:spPr>
              </p:pic>
              <p:pic>
                <p:nvPicPr>
                  <p:cNvPr id="7" name="Picture 6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31549"/>
                  <a:stretch/>
                </p:blipFill>
                <p:spPr>
                  <a:xfrm flipH="1">
                    <a:off x="9300977" y="2650485"/>
                    <a:ext cx="690247" cy="984992"/>
                  </a:xfrm>
                  <a:prstGeom prst="rect">
                    <a:avLst/>
                  </a:prstGeom>
                </p:spPr>
              </p:pic>
              <p:pic>
                <p:nvPicPr>
                  <p:cNvPr id="8" name="Picture 7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31549"/>
                  <a:stretch/>
                </p:blipFill>
                <p:spPr>
                  <a:xfrm flipH="1">
                    <a:off x="10016171" y="2657998"/>
                    <a:ext cx="690247" cy="984992"/>
                  </a:xfrm>
                  <a:prstGeom prst="rect">
                    <a:avLst/>
                  </a:prstGeom>
                </p:spPr>
              </p:pic>
              <p:pic>
                <p:nvPicPr>
                  <p:cNvPr id="9" name="Picture 8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31549"/>
                  <a:stretch/>
                </p:blipFill>
                <p:spPr>
                  <a:xfrm flipH="1">
                    <a:off x="10731365" y="2667000"/>
                    <a:ext cx="690247" cy="984992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4" name="Group 13"/>
                <p:cNvGrpSpPr/>
                <p:nvPr/>
              </p:nvGrpSpPr>
              <p:grpSpPr>
                <a:xfrm>
                  <a:off x="7812312" y="3452490"/>
                  <a:ext cx="3574600" cy="1001507"/>
                  <a:chOff x="7847012" y="2650485"/>
                  <a:chExt cx="3574600" cy="1001507"/>
                </a:xfrm>
              </p:grpSpPr>
              <p:pic>
                <p:nvPicPr>
                  <p:cNvPr id="15" name="Picture 14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31549"/>
                  <a:stretch/>
                </p:blipFill>
                <p:spPr>
                  <a:xfrm flipH="1">
                    <a:off x="7847012" y="2667000"/>
                    <a:ext cx="690247" cy="984992"/>
                  </a:xfrm>
                  <a:prstGeom prst="rect">
                    <a:avLst/>
                  </a:prstGeom>
                </p:spPr>
              </p:pic>
              <p:pic>
                <p:nvPicPr>
                  <p:cNvPr id="16" name="Picture 15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31549"/>
                  <a:stretch/>
                </p:blipFill>
                <p:spPr>
                  <a:xfrm flipH="1">
                    <a:off x="8565036" y="2667000"/>
                    <a:ext cx="690247" cy="984992"/>
                  </a:xfrm>
                  <a:prstGeom prst="rect">
                    <a:avLst/>
                  </a:prstGeom>
                </p:spPr>
              </p:pic>
              <p:pic>
                <p:nvPicPr>
                  <p:cNvPr id="17" name="Picture 16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31549"/>
                  <a:stretch/>
                </p:blipFill>
                <p:spPr>
                  <a:xfrm flipH="1">
                    <a:off x="9300977" y="2650485"/>
                    <a:ext cx="690247" cy="984992"/>
                  </a:xfrm>
                  <a:prstGeom prst="rect">
                    <a:avLst/>
                  </a:prstGeom>
                </p:spPr>
              </p:pic>
              <p:pic>
                <p:nvPicPr>
                  <p:cNvPr id="18" name="Picture 17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31549"/>
                  <a:stretch/>
                </p:blipFill>
                <p:spPr>
                  <a:xfrm flipH="1">
                    <a:off x="10016171" y="2657998"/>
                    <a:ext cx="690247" cy="984992"/>
                  </a:xfrm>
                  <a:prstGeom prst="rect">
                    <a:avLst/>
                  </a:prstGeom>
                </p:spPr>
              </p:pic>
              <p:pic>
                <p:nvPicPr>
                  <p:cNvPr id="19" name="Picture 18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31549"/>
                  <a:stretch/>
                </p:blipFill>
                <p:spPr>
                  <a:xfrm flipH="1">
                    <a:off x="10731365" y="2667000"/>
                    <a:ext cx="690247" cy="984992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22" name="Group 21"/>
              <p:cNvGrpSpPr/>
              <p:nvPr/>
            </p:nvGrpSpPr>
            <p:grpSpPr>
              <a:xfrm>
                <a:off x="7824100" y="4470512"/>
                <a:ext cx="3574600" cy="2003014"/>
                <a:chOff x="7812312" y="2450983"/>
                <a:chExt cx="3574600" cy="2003014"/>
              </a:xfrm>
            </p:grpSpPr>
            <p:grpSp>
              <p:nvGrpSpPr>
                <p:cNvPr id="23" name="Group 22"/>
                <p:cNvGrpSpPr/>
                <p:nvPr/>
              </p:nvGrpSpPr>
              <p:grpSpPr>
                <a:xfrm>
                  <a:off x="7812312" y="2450983"/>
                  <a:ext cx="3574600" cy="1001507"/>
                  <a:chOff x="7847012" y="2650485"/>
                  <a:chExt cx="3574600" cy="1001507"/>
                </a:xfrm>
              </p:grpSpPr>
              <p:pic>
                <p:nvPicPr>
                  <p:cNvPr id="30" name="Picture 29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31549"/>
                  <a:stretch/>
                </p:blipFill>
                <p:spPr>
                  <a:xfrm flipH="1">
                    <a:off x="7847012" y="2667000"/>
                    <a:ext cx="690247" cy="984992"/>
                  </a:xfrm>
                  <a:prstGeom prst="rect">
                    <a:avLst/>
                  </a:prstGeom>
                </p:spPr>
              </p:pic>
              <p:pic>
                <p:nvPicPr>
                  <p:cNvPr id="31" name="Picture 30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31549"/>
                  <a:stretch/>
                </p:blipFill>
                <p:spPr>
                  <a:xfrm flipH="1">
                    <a:off x="8565036" y="2667000"/>
                    <a:ext cx="690247" cy="984992"/>
                  </a:xfrm>
                  <a:prstGeom prst="rect">
                    <a:avLst/>
                  </a:prstGeom>
                </p:spPr>
              </p:pic>
              <p:pic>
                <p:nvPicPr>
                  <p:cNvPr id="32" name="Picture 31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31549"/>
                  <a:stretch/>
                </p:blipFill>
                <p:spPr>
                  <a:xfrm flipH="1">
                    <a:off x="9300977" y="2650485"/>
                    <a:ext cx="690247" cy="984992"/>
                  </a:xfrm>
                  <a:prstGeom prst="rect">
                    <a:avLst/>
                  </a:prstGeom>
                </p:spPr>
              </p:pic>
              <p:pic>
                <p:nvPicPr>
                  <p:cNvPr id="33" name="Picture 32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31549"/>
                  <a:stretch/>
                </p:blipFill>
                <p:spPr>
                  <a:xfrm flipH="1">
                    <a:off x="10016171" y="2657998"/>
                    <a:ext cx="690247" cy="984992"/>
                  </a:xfrm>
                  <a:prstGeom prst="rect">
                    <a:avLst/>
                  </a:prstGeom>
                </p:spPr>
              </p:pic>
              <p:pic>
                <p:nvPicPr>
                  <p:cNvPr id="34" name="Picture 33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31549"/>
                  <a:stretch/>
                </p:blipFill>
                <p:spPr>
                  <a:xfrm flipH="1">
                    <a:off x="10731365" y="2667000"/>
                    <a:ext cx="690247" cy="984992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7812312" y="3452490"/>
                  <a:ext cx="3574600" cy="1001507"/>
                  <a:chOff x="7847012" y="2650485"/>
                  <a:chExt cx="3574600" cy="1001507"/>
                </a:xfrm>
              </p:grpSpPr>
              <p:pic>
                <p:nvPicPr>
                  <p:cNvPr id="25" name="Picture 24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31549"/>
                  <a:stretch/>
                </p:blipFill>
                <p:spPr>
                  <a:xfrm flipH="1">
                    <a:off x="7847012" y="2667000"/>
                    <a:ext cx="690247" cy="984992"/>
                  </a:xfrm>
                  <a:prstGeom prst="rect">
                    <a:avLst/>
                  </a:prstGeom>
                </p:spPr>
              </p:pic>
              <p:pic>
                <p:nvPicPr>
                  <p:cNvPr id="26" name="Picture 25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31549"/>
                  <a:stretch/>
                </p:blipFill>
                <p:spPr>
                  <a:xfrm flipH="1">
                    <a:off x="8565036" y="2667000"/>
                    <a:ext cx="690247" cy="984992"/>
                  </a:xfrm>
                  <a:prstGeom prst="rect">
                    <a:avLst/>
                  </a:prstGeom>
                </p:spPr>
              </p:pic>
              <p:pic>
                <p:nvPicPr>
                  <p:cNvPr id="27" name="Picture 26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31549"/>
                  <a:stretch/>
                </p:blipFill>
                <p:spPr>
                  <a:xfrm flipH="1">
                    <a:off x="9300977" y="2650485"/>
                    <a:ext cx="690247" cy="984992"/>
                  </a:xfrm>
                  <a:prstGeom prst="rect">
                    <a:avLst/>
                  </a:prstGeom>
                </p:spPr>
              </p:pic>
              <p:pic>
                <p:nvPicPr>
                  <p:cNvPr id="28" name="Picture 27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31549"/>
                  <a:stretch/>
                </p:blipFill>
                <p:spPr>
                  <a:xfrm flipH="1">
                    <a:off x="10016171" y="2657998"/>
                    <a:ext cx="690247" cy="984992"/>
                  </a:xfrm>
                  <a:prstGeom prst="rect">
                    <a:avLst/>
                  </a:prstGeom>
                </p:spPr>
              </p:pic>
              <p:pic>
                <p:nvPicPr>
                  <p:cNvPr id="29" name="Picture 28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31549"/>
                  <a:stretch/>
                </p:blipFill>
                <p:spPr>
                  <a:xfrm flipH="1">
                    <a:off x="10731365" y="2667000"/>
                    <a:ext cx="690247" cy="984992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36" name="Rectangle 35"/>
            <p:cNvSpPr/>
            <p:nvPr/>
          </p:nvSpPr>
          <p:spPr>
            <a:xfrm>
              <a:off x="7722806" y="1921109"/>
              <a:ext cx="3781806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Kelly’s Bobcat Time Traditions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121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609600"/>
            <a:ext cx="9753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Traditions and Celebrations from around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412" y="1828800"/>
            <a:ext cx="10575144" cy="3581400"/>
          </a:xfrm>
        </p:spPr>
        <p:txBody>
          <a:bodyPr>
            <a:noAutofit/>
          </a:bodyPr>
          <a:lstStyle/>
          <a:p>
            <a:r>
              <a:rPr lang="en-US" sz="2800" dirty="0"/>
              <a:t>If extra time, view another video called Holidays Around the World on the next slide.  </a:t>
            </a:r>
          </a:p>
          <a:p>
            <a:endParaRPr lang="en-US" sz="2800" dirty="0"/>
          </a:p>
          <a:p>
            <a:r>
              <a:rPr lang="en-US" sz="2400" dirty="0"/>
              <a:t>*If the video does not play, there is a link on the slide after the video.</a:t>
            </a:r>
          </a:p>
        </p:txBody>
      </p:sp>
    </p:spTree>
    <p:extLst>
      <p:ext uri="{BB962C8B-B14F-4D97-AF65-F5344CB8AC3E}">
        <p14:creationId xmlns:p14="http://schemas.microsoft.com/office/powerpoint/2010/main" val="132823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526" y="0"/>
            <a:ext cx="9753600" cy="838200"/>
          </a:xfrm>
        </p:spPr>
        <p:txBody>
          <a:bodyPr>
            <a:noAutofit/>
          </a:bodyPr>
          <a:lstStyle/>
          <a:p>
            <a:pPr algn="ctr"/>
            <a:r>
              <a:rPr lang="en-US" sz="2400" dirty="0"/>
              <a:t>Traditions and Celebrations from around the World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5" name="ux2QpVYPM1s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6612" y="824145"/>
            <a:ext cx="10515638" cy="591504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180012" y="454813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https://www.youtube.com/watch?v=ux2QpVYPM1s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8012" y="440757"/>
            <a:ext cx="60928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Click on link if video does not play.</a:t>
            </a:r>
          </a:p>
        </p:txBody>
      </p:sp>
    </p:spTree>
    <p:extLst>
      <p:ext uri="{BB962C8B-B14F-4D97-AF65-F5344CB8AC3E}">
        <p14:creationId xmlns:p14="http://schemas.microsoft.com/office/powerpoint/2010/main" val="2996014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609600"/>
            <a:ext cx="9753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Traditions and Celebrations from around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8068" y="1676400"/>
            <a:ext cx="10575144" cy="3581400"/>
          </a:xfrm>
        </p:spPr>
        <p:txBody>
          <a:bodyPr>
            <a:noAutofit/>
          </a:bodyPr>
          <a:lstStyle/>
          <a:p>
            <a:r>
              <a:rPr lang="en-US" sz="2800" dirty="0"/>
              <a:t>RESOURCES: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Teacher.org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Adl.org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7471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609600"/>
            <a:ext cx="9753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Traditions and Celebrations from around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8068" y="1676400"/>
            <a:ext cx="10651344" cy="358140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Every country has holidays that are nationally or culturally important - typically centering on religious festivals, historical traditions and important events in their history. </a:t>
            </a:r>
          </a:p>
          <a:p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As the United States is a secular and multicultural society, there are many reasons for why we should learn about faiths, beliefs and traditions other than our own.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98129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609600"/>
            <a:ext cx="9753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Traditions and Celebrations from around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8068" y="1676400"/>
            <a:ext cx="10575144" cy="358140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Tolerance is accepting the right of others to hold beliefs that are contradictory to our own and not discriminating against them because of those beliefs.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When we understand the differing beliefs and cultures of others, we come to be tolerant and welcoming of it while not being expected to accept the beliefs as equally true.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14882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609600"/>
            <a:ext cx="9753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Traditions and Celebrations from around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8068" y="1676400"/>
            <a:ext cx="10575144" cy="35814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There are some faiths that do not celebrate or decorate for any holidays, but have traditions.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The more we know about a belief system or philosophy, or of a culture's practices, we are moved to accepting the rights of others to hold those differing beliefs - one of the founding principles of both The Constitution and The Bill of Rights.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8527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609600"/>
            <a:ext cx="9753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Traditions and Celebrations from around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8068" y="1676400"/>
            <a:ext cx="10575144" cy="358140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Teaching tolerance and understanding helps us become open-minded and accepting.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“Multiculturalism" – is the importance of recognizing that people have both individual and group identities, and that those individual and group identities make up a community, and finally that communities make up the multiculturalism in the country.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Increasing technology means that we are now more than ever before, a truly global community. </a:t>
            </a:r>
          </a:p>
        </p:txBody>
      </p:sp>
    </p:spTree>
    <p:extLst>
      <p:ext uri="{BB962C8B-B14F-4D97-AF65-F5344CB8AC3E}">
        <p14:creationId xmlns:p14="http://schemas.microsoft.com/office/powerpoint/2010/main" val="167352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609600"/>
            <a:ext cx="9753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Traditions and Celebrations from around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412" y="1676400"/>
            <a:ext cx="9728401" cy="35814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Let’s take a peek at some holidays celebrated around the world. 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View Celebrating Winter Traditions video on next slide.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08354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" y="183524"/>
            <a:ext cx="11582400" cy="3581400"/>
          </a:xfrm>
        </p:spPr>
        <p:txBody>
          <a:bodyPr>
            <a:noAutofit/>
          </a:bodyPr>
          <a:lstStyle/>
          <a:p>
            <a:r>
              <a:rPr lang="en-US" sz="1800" dirty="0"/>
              <a:t>Click on video to view “Winter Traditions”. </a:t>
            </a:r>
            <a:r>
              <a:rPr lang="en-US" sz="1600" dirty="0"/>
              <a:t>Link if needed: </a:t>
            </a:r>
            <a:r>
              <a:rPr lang="en-US" sz="1600" dirty="0">
                <a:hlinkClick r:id="rId3"/>
              </a:rPr>
              <a:t>https://www.youtube.com/watch?v=zdehrOwsK-Y</a:t>
            </a:r>
            <a:endParaRPr lang="en-US" sz="1600" dirty="0"/>
          </a:p>
          <a:p>
            <a:endParaRPr lang="en-US" sz="1800" dirty="0"/>
          </a:p>
          <a:p>
            <a:endParaRPr lang="en-US" sz="2800" dirty="0"/>
          </a:p>
        </p:txBody>
      </p:sp>
      <p:pic>
        <p:nvPicPr>
          <p:cNvPr id="4" name="zdehrOwsK-Y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760412" y="609600"/>
            <a:ext cx="10911669" cy="613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41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609600"/>
            <a:ext cx="9753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Traditions and Celebrations from around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412" y="1905000"/>
            <a:ext cx="10575144" cy="3581400"/>
          </a:xfrm>
        </p:spPr>
        <p:txBody>
          <a:bodyPr>
            <a:noAutofit/>
          </a:bodyPr>
          <a:lstStyle/>
          <a:p>
            <a:r>
              <a:rPr lang="en-US" sz="2800" dirty="0"/>
              <a:t>What were some of the similarities in the holidays from the video?</a:t>
            </a:r>
          </a:p>
          <a:p>
            <a:endParaRPr lang="en-US" sz="2800" dirty="0"/>
          </a:p>
          <a:p>
            <a:r>
              <a:rPr lang="en-US" sz="2800" dirty="0"/>
              <a:t>What were some of the differences?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950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orld Presentation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World maps series, World  presentation (widescreen).potx" id="{6FD2C32E-565A-4F51-8C38-826F1B24AA7D}" vid="{06379D18-BA11-4F05-84DF-EB681B68D4FA}"/>
    </a:ext>
  </a:extLst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World maps series, World  presentation (widescreen)</Template>
  <TotalTime>215</TotalTime>
  <Words>1357</Words>
  <Application>Microsoft Office PowerPoint</Application>
  <PresentationFormat>Custom</PresentationFormat>
  <Paragraphs>163</Paragraphs>
  <Slides>29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World Presentation 16x9</vt:lpstr>
      <vt:lpstr>BOBCAT HOLIDAYS,  CELEBRATIONS AND TRADITIONS FROM AROUND  THE WORLD</vt:lpstr>
      <vt:lpstr>MONDAY LESSON</vt:lpstr>
      <vt:lpstr>Traditions and Celebrations from around the World</vt:lpstr>
      <vt:lpstr>Traditions and Celebrations from around the World</vt:lpstr>
      <vt:lpstr>Traditions and Celebrations from around the World</vt:lpstr>
      <vt:lpstr>Traditions and Celebrations from around the World</vt:lpstr>
      <vt:lpstr>Traditions and Celebrations from around the World</vt:lpstr>
      <vt:lpstr>PowerPoint Presentation</vt:lpstr>
      <vt:lpstr>Traditions and Celebrations from around the World</vt:lpstr>
      <vt:lpstr>Traditions and Celebrations from around the World</vt:lpstr>
      <vt:lpstr>Tuesday LESSON</vt:lpstr>
      <vt:lpstr>Traditions and Celebrations from around the World</vt:lpstr>
      <vt:lpstr>Traditions and Celebrations from around the World</vt:lpstr>
      <vt:lpstr>Traditions and Celebrations from around the World</vt:lpstr>
      <vt:lpstr>Traditions and Celebrations from around the World</vt:lpstr>
      <vt:lpstr> </vt:lpstr>
      <vt:lpstr>Traditions and Celebrations from around the World</vt:lpstr>
      <vt:lpstr>Traditions and Celebrations from around the World</vt:lpstr>
      <vt:lpstr>Wednesday LESSON</vt:lpstr>
      <vt:lpstr>Traditions and Celebrations from around the World</vt:lpstr>
      <vt:lpstr>Traditions and Celebrations from around the World</vt:lpstr>
      <vt:lpstr>Thursday LESSON</vt:lpstr>
      <vt:lpstr>Traditions and Celebrations from around the World</vt:lpstr>
      <vt:lpstr>Friday LESSON</vt:lpstr>
      <vt:lpstr>Traditions and Celebrations from around the World</vt:lpstr>
      <vt:lpstr>Traditions and Celebrations from around the World</vt:lpstr>
      <vt:lpstr>Traditions and Celebrations from around the World</vt:lpstr>
      <vt:lpstr>Traditions and Celebrations from around the World </vt:lpstr>
      <vt:lpstr>Traditions and Celebrations from around the World</vt:lpstr>
    </vt:vector>
  </TitlesOfParts>
  <Company>Fort Bend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BOBCAT HOLIDAYS,  CELEBRATIONS AND TRADITIONS FROM AROUND  THE WORLD</dc:title>
  <dc:creator>Kelly, Tracy</dc:creator>
  <cp:lastModifiedBy>Kelly, Tracy</cp:lastModifiedBy>
  <cp:revision>27</cp:revision>
  <dcterms:created xsi:type="dcterms:W3CDTF">2017-12-03T15:45:17Z</dcterms:created>
  <dcterms:modified xsi:type="dcterms:W3CDTF">2017-12-04T16:01:23Z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